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0" r:id="rId5"/>
    <p:sldId id="257" r:id="rId6"/>
    <p:sldId id="262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1637" autoAdjust="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2E00-07ED-4BDB-9F9B-A900A2F2BA0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60EBF-2A04-4CFB-9456-B0A854A1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r-Cyrl-R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Бели шешир  (чињенице)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је и када рођен Милован Данојлић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 се зову збирке песама које је издао?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Наведи неколико наслова песама Милована Данојлића које си прочитао.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Жути шешир (оптимисти)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Реци разлог кочења кондуктера објаснивши његово добро дело.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Црни шешир (ђавољи адвокат)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Опиши и илуструј ситуацију која је могла да настане да кондуктер није прикочио.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Цевени шешир (емотивци)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Уђи у улогу путника и опиши своја осећања у тренутку кочења тролејбуса и касније кад си сазнао разлог кочења.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Зелени шешир (креативци)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Замисли уморну птицу која долази с југа и авион који јој долази у сусрет. Осмисли ситуацију сличну оној из песме „Догађај на улици“  Милована Данојлића.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0EBF-2A04-4CFB-9456-B0A854A187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9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4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5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6E37-1791-47C5-9544-E7DFF659EE2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4EA8-F8C6-4511-A65D-8AB2481F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hyperlink" Target="https://wordwall.net/play/385/751/856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bmp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bm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bmp"/><Relationship Id="rId5" Type="http://schemas.openxmlformats.org/officeDocument/2006/relationships/image" Target="../media/image37.jpeg"/><Relationship Id="rId10" Type="http://schemas.openxmlformats.org/officeDocument/2006/relationships/image" Target="../media/image42.bmp"/><Relationship Id="rId4" Type="http://schemas.openxmlformats.org/officeDocument/2006/relationships/image" Target="../media/image36.jpeg"/><Relationship Id="rId9" Type="http://schemas.openxmlformats.org/officeDocument/2006/relationships/image" Target="../media/image41.b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bmp"/><Relationship Id="rId3" Type="http://schemas.openxmlformats.org/officeDocument/2006/relationships/image" Target="../media/image45.bmp"/><Relationship Id="rId7" Type="http://schemas.openxmlformats.org/officeDocument/2006/relationships/image" Target="../media/image49.bmp"/><Relationship Id="rId2" Type="http://schemas.openxmlformats.org/officeDocument/2006/relationships/image" Target="../media/image44.b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bmp"/><Relationship Id="rId5" Type="http://schemas.openxmlformats.org/officeDocument/2006/relationships/image" Target="../media/image47.bmp"/><Relationship Id="rId4" Type="http://schemas.openxmlformats.org/officeDocument/2006/relationships/image" Target="../media/image46.bmp"/><Relationship Id="rId9" Type="http://schemas.openxmlformats.org/officeDocument/2006/relationships/image" Target="../media/image51.b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bmp"/><Relationship Id="rId2" Type="http://schemas.openxmlformats.org/officeDocument/2006/relationships/image" Target="../media/image52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09" y="3158567"/>
            <a:ext cx="2723782" cy="186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59882"/>
            <a:ext cx="2563446" cy="1809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22" y="5179984"/>
            <a:ext cx="2810719" cy="156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/>
          <a:stretch/>
        </p:blipFill>
        <p:spPr>
          <a:xfrm>
            <a:off x="6012072" y="3158566"/>
            <a:ext cx="2969963" cy="1866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8567"/>
            <a:ext cx="2595562" cy="1866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3" y="5179985"/>
            <a:ext cx="2925972" cy="156951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73011"/>
              </p:ext>
            </p:extLst>
          </p:nvPr>
        </p:nvGraphicFramePr>
        <p:xfrm>
          <a:off x="152401" y="271463"/>
          <a:ext cx="8686800" cy="2834640"/>
        </p:xfrm>
        <a:graphic>
          <a:graphicData uri="http://schemas.openxmlformats.org/drawingml/2006/table">
            <a:tbl>
              <a:tblPr/>
              <a:tblGrid>
                <a:gridCol w="4409026"/>
                <a:gridCol w="4277774"/>
              </a:tblGrid>
              <a:tr h="142875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ОШ „Вук Караџић“ Сурдулица</a:t>
                      </a:r>
                    </a:p>
                    <a:p>
                      <a:r>
                        <a:rPr lang="sr-Cyrl-RS" dirty="0" smtClean="0"/>
                        <a:t>УЧИТЕЉ: Данијела Момчиловић</a:t>
                      </a:r>
                    </a:p>
                    <a:p>
                      <a:r>
                        <a:rPr lang="sr-Cyrl-RS" dirty="0" smtClean="0"/>
                        <a:t>ПРЕДМЕТ: српски језик </a:t>
                      </a:r>
                    </a:p>
                    <a:p>
                      <a:r>
                        <a:rPr lang="sr-Cyrl-RS" dirty="0" smtClean="0"/>
                        <a:t>РАЗРЕД: четврти</a:t>
                      </a:r>
                    </a:p>
                    <a:p>
                      <a:r>
                        <a:rPr lang="sr-Cyrl-RS" dirty="0" smtClean="0"/>
                        <a:t>НАСТАВНА ЈЕДИНИЦА: Избор из поезије Милована Данојлића</a:t>
                      </a:r>
                    </a:p>
                    <a:p>
                      <a:r>
                        <a:rPr lang="sr-Cyrl-RS" dirty="0" smtClean="0"/>
                        <a:t>ТИП ЧАСА: обрада/вежбање</a:t>
                      </a:r>
                    </a:p>
                    <a:p>
                      <a:r>
                        <a:rPr lang="sr-Cyrl-RS" dirty="0" smtClean="0"/>
                        <a:t>ОБЛИК РАДА: </a:t>
                      </a:r>
                      <a:r>
                        <a:rPr lang="sr-Cyrl-RS" smtClean="0"/>
                        <a:t>пројектна настава уз индивидуални и групни облик рада</a:t>
                      </a:r>
                      <a:endParaRPr lang="sr-Cyrl-RS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МЕТОДЕ</a:t>
                      </a:r>
                      <a:r>
                        <a:rPr lang="sr-Cyrl-RS" baseline="0" dirty="0" smtClean="0"/>
                        <a:t> РАДА: </a:t>
                      </a:r>
                      <a:r>
                        <a:rPr lang="sr-Cyrl-RS" dirty="0" smtClean="0"/>
                        <a:t>ТЕХНИКА</a:t>
                      </a:r>
                      <a:r>
                        <a:rPr lang="sr-Cyrl-RS" baseline="0" dirty="0" smtClean="0"/>
                        <a:t> -</a:t>
                      </a:r>
                      <a:r>
                        <a:rPr lang="sr-Cyrl-RS" dirty="0" smtClean="0"/>
                        <a:t> „ШЕСТ ШЕШИРА“, </a:t>
                      </a:r>
                      <a:r>
                        <a:rPr lang="ru-RU" dirty="0" smtClean="0"/>
                        <a:t>метода читања и рада на тексту, </a:t>
                      </a:r>
                      <a:r>
                        <a:rPr lang="sr-Cyrl-RS" dirty="0" smtClean="0"/>
                        <a:t>дијалошка метода, метода илустративно-демонстративна, </a:t>
                      </a:r>
                      <a:r>
                        <a:rPr lang="ru-RU" dirty="0" smtClean="0"/>
                        <a:t>метода практичних радова </a:t>
                      </a:r>
                    </a:p>
                    <a:p>
                      <a:r>
                        <a:rPr lang="sr-Cyrl-RS" dirty="0" smtClean="0"/>
                        <a:t>КОРИШЋЕНЕ ПЛАТФОРМЕ И ДРУШТВЕНЕ МРЕЖЕ  ЗА РАД И КОМУНИКАЦИЈУ: гугл учионица, гугл документ, </a:t>
                      </a:r>
                      <a:r>
                        <a:rPr lang="sr-Cyrl-RS" smtClean="0"/>
                        <a:t>вибер групе,</a:t>
                      </a:r>
                      <a:r>
                        <a:rPr lang="sr-Cyrl-RS" baseline="0" smtClean="0"/>
                        <a:t> фејзбук група са родитељима као пано за изложбу .</a:t>
                      </a:r>
                      <a:endParaRPr lang="sr-Cyrl-R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9" y="80962"/>
            <a:ext cx="5638800" cy="677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46" y="76199"/>
            <a:ext cx="556563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</a:t>
            </a:r>
          </a:p>
          <a:p>
            <a:pPr algn="ctr"/>
            <a:r>
              <a:rPr lang="sr-Cyrl-R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</a:p>
          <a:p>
            <a:pPr algn="ctr"/>
            <a:r>
              <a:rPr lang="sr-Cyrl-R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</a:p>
          <a:p>
            <a:pPr algn="ctr"/>
            <a:r>
              <a:rPr lang="sr-Cyrl-R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</a:p>
          <a:p>
            <a:pPr algn="ctr"/>
            <a:r>
              <a:rPr lang="sr-Cyrl-R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</a:p>
          <a:p>
            <a:pPr algn="ctr"/>
            <a:r>
              <a:rPr lang="sr-Cyrl-R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</a:p>
          <a:p>
            <a:pPr algn="ctr"/>
            <a:r>
              <a:rPr lang="sr-Cyrl-R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</a:t>
            </a:r>
          </a:p>
          <a:p>
            <a:pPr algn="ctr"/>
            <a:r>
              <a:rPr lang="sr-Cyrl-R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</a:p>
          <a:p>
            <a:pPr algn="ctr"/>
            <a:r>
              <a:rPr lang="sr-Cyrl-R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Ј</a:t>
            </a:r>
          </a:p>
          <a:p>
            <a:pPr algn="ctr"/>
            <a:r>
              <a:rPr lang="sr-Cyrl-R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08" y="1295401"/>
            <a:ext cx="2922991" cy="381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" y="464457"/>
            <a:ext cx="5437907" cy="1066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sr-Cyrl-RS" sz="2000" dirty="0" smtClean="0"/>
              <a:t>Индивидуални рад на поезији Милована Данојлића (читање песме и избор најзанимљивије)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1257"/>
            <a:ext cx="5451762" cy="32371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86400" y="1094729"/>
            <a:ext cx="36576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За анализу је одабрана песма „Догађај на улици“, највећим бројем гласова од стране ученика.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18168"/>
            <a:ext cx="3657600" cy="40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82" y="4953000"/>
            <a:ext cx="1143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81" y="22860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 smtClean="0"/>
              <a:t>Када и сви ученици, предвиђени за одређену групу, завршили индивидуални рад на поезији и поставили своје задатке, група је добила медаљу  у боји шешира који ће „носити“.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97273"/>
            <a:ext cx="1868274" cy="2813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7273"/>
            <a:ext cx="1964588" cy="291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" y="1600200"/>
            <a:ext cx="1754962" cy="261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97273"/>
            <a:ext cx="1788301" cy="2620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" y="4286250"/>
            <a:ext cx="1746946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88" y="933841"/>
            <a:ext cx="1146411" cy="6634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9073"/>
            <a:ext cx="4174232" cy="2232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3763" y="4509073"/>
            <a:ext cx="202067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У међувремену смо се подсетили значења шешира путем</a:t>
            </a:r>
            <a:r>
              <a:rPr lang="sr-Latn-RS" dirty="0" smtClean="0"/>
              <a:t> Wordwall</a:t>
            </a:r>
            <a:r>
              <a:rPr lang="sr-Cyrl-RS" dirty="0" smtClean="0"/>
              <a:t> квиза</a:t>
            </a:r>
            <a:r>
              <a:rPr lang="sr-Latn-RS" dirty="0" smtClean="0"/>
              <a:t>: </a:t>
            </a:r>
            <a:r>
              <a:rPr lang="en-US" dirty="0">
                <a:hlinkClick r:id="rId10"/>
              </a:rPr>
              <a:t>https://wordwall.net/play/385/751/856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sr-Cyrl-RS" sz="2000" dirty="0" smtClean="0"/>
              <a:t>Ученици су подељени у групе и путем гугл учионице постављени су им задаци у гугл документ као и њихови индивидуални радови. Рад се заснива на обједињавању свих радова у целину и креирање једног документа.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95375"/>
            <a:ext cx="8305800" cy="52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" y="381000"/>
            <a:ext cx="3192422" cy="2302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10" y="3002098"/>
            <a:ext cx="2552305" cy="1929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9" y="3044075"/>
            <a:ext cx="2600817" cy="1887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4" y="394734"/>
            <a:ext cx="2534875" cy="2028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92" y="3044075"/>
            <a:ext cx="2567203" cy="1938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24" y="394734"/>
            <a:ext cx="2288382" cy="17350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563880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Задаци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40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457200"/>
          </a:xfrm>
        </p:spPr>
        <p:txBody>
          <a:bodyPr>
            <a:normAutofit/>
          </a:bodyPr>
          <a:lstStyle/>
          <a:p>
            <a:pPr algn="l"/>
            <a:r>
              <a:rPr lang="sr-Cyrl-RS" sz="2000" dirty="0" smtClean="0"/>
              <a:t>Овако то изгледа на гугл документу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5749"/>
            <a:ext cx="3103418" cy="12188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29032"/>
            <a:ext cx="2754573" cy="1199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3165"/>
            <a:ext cx="3194139" cy="11608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16" y="1954502"/>
            <a:ext cx="2980813" cy="121952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43510"/>
            <a:ext cx="2713447" cy="10633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231175"/>
            <a:ext cx="9164782" cy="73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000" dirty="0" smtClean="0"/>
              <a:t>Направљено је и пет вибер група ради лакше и бржа комуникације група, али ученици су се договарали и у оквиру гугл документа.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" y="4114800"/>
            <a:ext cx="1117999" cy="2484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4144133"/>
            <a:ext cx="1104799" cy="2455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31" y="4144133"/>
            <a:ext cx="1113371" cy="2474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74" y="4148138"/>
            <a:ext cx="1102998" cy="2451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63" y="4075353"/>
            <a:ext cx="1212853" cy="26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Имали смо и групне вибер позиве ради додатних инструкција и евалуације рада. Тако смо установили шта су препреке у раду и како их отклонити, али и шта је занимљиво и лако у раду.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52" y="963245"/>
            <a:ext cx="1010012" cy="2244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43286"/>
            <a:ext cx="1018994" cy="2264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94" y="936030"/>
            <a:ext cx="1022259" cy="2271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74129"/>
            <a:ext cx="987152" cy="2233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6" y="974130"/>
            <a:ext cx="1005114" cy="22335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31974" y="738664"/>
            <a:ext cx="166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Резултати рада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7781083" y="923330"/>
            <a:ext cx="430772" cy="264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28892" y="1187411"/>
            <a:ext cx="2152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Бели шешир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08" y="1677293"/>
            <a:ext cx="1797613" cy="22812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r="6349" b="16400"/>
          <a:stretch/>
        </p:blipFill>
        <p:spPr bwMode="auto">
          <a:xfrm>
            <a:off x="7164221" y="1664242"/>
            <a:ext cx="1860278" cy="15882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20583" y="3252528"/>
            <a:ext cx="2571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Црвени</a:t>
            </a:r>
            <a:r>
              <a:rPr lang="sr-Cyrl-R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шешир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990966" y="3685756"/>
            <a:ext cx="430772" cy="264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" y="3949837"/>
            <a:ext cx="2165040" cy="27267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89" y="3949837"/>
            <a:ext cx="2013042" cy="27267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86" y="4039130"/>
            <a:ext cx="2189614" cy="26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4659" y="-14288"/>
            <a:ext cx="2186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Жути шешир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9" y="508932"/>
            <a:ext cx="2186945" cy="272287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36" y="508932"/>
            <a:ext cx="2224324" cy="272287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60" y="511403"/>
            <a:ext cx="2483425" cy="272764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60" y="540796"/>
            <a:ext cx="2167895" cy="26591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6" name="Down Arrow 15"/>
          <p:cNvSpPr/>
          <p:nvPr/>
        </p:nvSpPr>
        <p:spPr>
          <a:xfrm>
            <a:off x="1990966" y="247322"/>
            <a:ext cx="430772" cy="264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3239045"/>
            <a:ext cx="2212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Црни</a:t>
            </a:r>
            <a:r>
              <a:rPr lang="sr-Cyrl-R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шешир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997079" y="3512570"/>
            <a:ext cx="430772" cy="264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7" y="3776651"/>
            <a:ext cx="2343344" cy="28855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11" y="4019199"/>
            <a:ext cx="2176223" cy="2642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34" y="4019199"/>
            <a:ext cx="2238626" cy="26380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99" y="4019199"/>
            <a:ext cx="2286000" cy="28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50"/>
            <a:ext cx="2838121" cy="4106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91885" cy="416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78" y="-4763"/>
            <a:ext cx="2882083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324</Words>
  <Application>Microsoft Office PowerPoint</Application>
  <PresentationFormat>On-screen Show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Индивидуални рад на поезији Милована Данојлића (читање песме и избор најзанимљивије)</vt:lpstr>
      <vt:lpstr>Када и сви ученици, предвиђени за одређену групу, завршили индивидуални рад на поезији и поставили своје задатке, група је добила медаљу  у боји шешира који ће „носити“.</vt:lpstr>
      <vt:lpstr>Ученици су подељени у групе и путем гугл учионице постављени су им задаци у гугл документ као и њихови индивидуални радови. Рад се заснива на обједињавању свих радова у целину и креирање једног документа.</vt:lpstr>
      <vt:lpstr>PowerPoint Presentation</vt:lpstr>
      <vt:lpstr>Овако то изгледа на гугл документу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</cp:revision>
  <dcterms:created xsi:type="dcterms:W3CDTF">2020-04-24T12:47:47Z</dcterms:created>
  <dcterms:modified xsi:type="dcterms:W3CDTF">2020-05-03T18:52:17Z</dcterms:modified>
</cp:coreProperties>
</file>